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6" r:id="rId2"/>
    <p:sldId id="258" r:id="rId3"/>
    <p:sldId id="260" r:id="rId4"/>
    <p:sldId id="261" r:id="rId5"/>
    <p:sldId id="265" r:id="rId6"/>
    <p:sldId id="267" r:id="rId7"/>
    <p:sldId id="375" r:id="rId8"/>
    <p:sldId id="374" r:id="rId9"/>
    <p:sldId id="372" r:id="rId10"/>
    <p:sldId id="377" r:id="rId11"/>
    <p:sldId id="360" r:id="rId12"/>
  </p:sldIdLst>
  <p:sldSz cx="9144000" cy="6858000" type="screen4x3"/>
  <p:notesSz cx="6985000" cy="92837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91" autoAdjust="0"/>
    <p:restoredTop sz="94729" autoAdjust="0"/>
  </p:normalViewPr>
  <p:slideViewPr>
    <p:cSldViewPr>
      <p:cViewPr varScale="1">
        <p:scale>
          <a:sx n="62" d="100"/>
          <a:sy n="62" d="100"/>
        </p:scale>
        <p:origin x="1400" y="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56550" y="0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/>
          <a:lstStyle>
            <a:lvl1pPr algn="r">
              <a:defRPr sz="1200"/>
            </a:lvl1pPr>
          </a:lstStyle>
          <a:p>
            <a:fld id="{6949334C-48F2-4D7F-82EF-A4347547B0D7}" type="datetimeFigureOut">
              <a:rPr lang="en-US" smtClean="0"/>
              <a:t>2/3/2025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17904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56550" y="8817904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 anchor="b"/>
          <a:lstStyle>
            <a:lvl1pPr algn="r">
              <a:defRPr sz="1200"/>
            </a:lvl1pPr>
          </a:lstStyle>
          <a:p>
            <a:fld id="{36B78A66-9517-4414-9503-12A837DD5F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62561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7363" cy="4635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56050" y="0"/>
            <a:ext cx="3027363" cy="4635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9071B7-10E4-4D88-9133-AB192FCC41F4}" type="datetimeFigureOut">
              <a:rPr lang="en-US" smtClean="0"/>
              <a:t>2/3/2025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71575" y="696913"/>
            <a:ext cx="4641850" cy="3481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8500" y="4410075"/>
            <a:ext cx="5588000" cy="41767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18563"/>
            <a:ext cx="3027363" cy="463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56050" y="8818563"/>
            <a:ext cx="3027363" cy="463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5A2F19-0743-45D5-9CE0-364C5A6937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61313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5A2F19-0743-45D5-9CE0-364C5A6937D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81992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5A2F19-0743-45D5-9CE0-364C5A6937D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53684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16137F-A8DC-A57D-5C76-B92D05E8E4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9975E75-B3E2-3322-94F1-716848B2CC4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731A1BF-2C64-8054-97B3-49BAE3F455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B0455D-08D8-3F0E-BCA0-B8CC6D445FD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5A2F19-0743-45D5-9CE0-364C5A6937D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61640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AD8DE8-8F0C-F4F7-8759-46A534539E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0F8A9B1-695A-2FD8-8B38-9780E4EA76A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A8F9D25-DD3F-9650-AD86-D536FA9FCA5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A6E793-88FB-971F-6B62-004ECFF1343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5A2F19-0743-45D5-9CE0-364C5A6937D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7235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E3F5C-75A0-4982-BA33-147FF6172884}" type="datetimeFigureOut">
              <a:rPr lang="en-US" smtClean="0"/>
              <a:pPr/>
              <a:t>2/3/2025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C368C-FA8F-4F05-8561-06D5A0FDEDC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E3F5C-75A0-4982-BA33-147FF6172884}" type="datetimeFigureOut">
              <a:rPr lang="en-US" smtClean="0"/>
              <a:pPr/>
              <a:t>2/3/2025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C368C-FA8F-4F05-8561-06D5A0FDEDC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E3F5C-75A0-4982-BA33-147FF6172884}" type="datetimeFigureOut">
              <a:rPr lang="en-US" smtClean="0"/>
              <a:pPr/>
              <a:t>2/3/2025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C368C-FA8F-4F05-8561-06D5A0FDEDC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E3F5C-75A0-4982-BA33-147FF6172884}" type="datetimeFigureOut">
              <a:rPr lang="en-US" smtClean="0"/>
              <a:pPr/>
              <a:t>2/3/2025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C368C-FA8F-4F05-8561-06D5A0FDEDC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E3F5C-75A0-4982-BA33-147FF6172884}" type="datetimeFigureOut">
              <a:rPr lang="en-US" smtClean="0"/>
              <a:pPr/>
              <a:t>2/3/2025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C368C-FA8F-4F05-8561-06D5A0FDEDC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E3F5C-75A0-4982-BA33-147FF6172884}" type="datetimeFigureOut">
              <a:rPr lang="en-US" smtClean="0"/>
              <a:pPr/>
              <a:t>2/3/2025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C368C-FA8F-4F05-8561-06D5A0FDEDC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E3F5C-75A0-4982-BA33-147FF6172884}" type="datetimeFigureOut">
              <a:rPr lang="en-US" smtClean="0"/>
              <a:pPr/>
              <a:t>2/3/2025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C368C-FA8F-4F05-8561-06D5A0FDEDC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E3F5C-75A0-4982-BA33-147FF6172884}" type="datetimeFigureOut">
              <a:rPr lang="en-US" smtClean="0"/>
              <a:pPr/>
              <a:t>2/3/2025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C368C-FA8F-4F05-8561-06D5A0FDEDC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E3F5C-75A0-4982-BA33-147FF6172884}" type="datetimeFigureOut">
              <a:rPr lang="en-US" smtClean="0"/>
              <a:pPr/>
              <a:t>2/3/2025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C368C-FA8F-4F05-8561-06D5A0FDEDC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E3F5C-75A0-4982-BA33-147FF6172884}" type="datetimeFigureOut">
              <a:rPr lang="en-US" smtClean="0"/>
              <a:pPr/>
              <a:t>2/3/2025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C368C-FA8F-4F05-8561-06D5A0FDEDC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E3F5C-75A0-4982-BA33-147FF6172884}" type="datetimeFigureOut">
              <a:rPr lang="en-US" smtClean="0"/>
              <a:pPr/>
              <a:t>2/3/2025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C368C-FA8F-4F05-8561-06D5A0FDEDC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4E3F5C-75A0-4982-BA33-147FF6172884}" type="datetimeFigureOut">
              <a:rPr lang="en-US" smtClean="0"/>
              <a:pPr/>
              <a:t>2/3/2025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0C368C-FA8F-4F05-8561-06D5A0FDEDC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384995"/>
            <a:ext cx="9144000" cy="2196405"/>
          </a:xfr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/>
          <a:p>
            <a:br>
              <a:rPr lang="en-US" sz="2400" b="1" dirty="0"/>
            </a:br>
            <a:br>
              <a:rPr lang="en-US" sz="2400" b="1" dirty="0"/>
            </a:br>
            <a:br>
              <a:rPr lang="en-US" sz="2400" b="1" dirty="0"/>
            </a:br>
            <a:br>
              <a:rPr lang="en-US" sz="2400" b="1" dirty="0"/>
            </a:br>
            <a:r>
              <a:rPr lang="en-US" sz="2400" b="1" dirty="0"/>
              <a:t>TOPIC TITLE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290" y="-152400"/>
            <a:ext cx="9152709" cy="397031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US" sz="3600" b="1" dirty="0"/>
              <a:t>                       </a:t>
            </a:r>
          </a:p>
          <a:p>
            <a:pPr algn="just"/>
            <a:endParaRPr lang="en-US" sz="3600" b="1" dirty="0"/>
          </a:p>
          <a:p>
            <a:pPr algn="just"/>
            <a:endParaRPr lang="en-US" sz="3600" b="1" dirty="0"/>
          </a:p>
          <a:p>
            <a:pPr algn="just"/>
            <a:r>
              <a:rPr lang="en-US" sz="3600" b="1" dirty="0"/>
              <a:t>          </a:t>
            </a:r>
          </a:p>
          <a:p>
            <a:pPr algn="ctr"/>
            <a:r>
              <a:rPr lang="en-US" sz="3600" b="1" dirty="0"/>
              <a:t> </a:t>
            </a:r>
            <a:r>
              <a:rPr lang="en-US" sz="2400" b="1" dirty="0"/>
              <a:t>SCHOOL OF ENGINEERING </a:t>
            </a:r>
          </a:p>
          <a:p>
            <a:pPr algn="ctr"/>
            <a:r>
              <a:rPr lang="en-US" sz="2400" b="1" dirty="0"/>
              <a:t>DEPARTMENT OF INFORMATION AND COMMUNICATIONS TECHNOLOGY</a:t>
            </a:r>
          </a:p>
          <a:p>
            <a:pPr algn="just"/>
            <a:r>
              <a:rPr lang="en-US" sz="2400" b="1" dirty="0"/>
              <a:t>                                     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0" y="3505200"/>
            <a:ext cx="9144000" cy="3352800"/>
          </a:xfrm>
          <a:solidFill>
            <a:schemeClr val="tx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r>
              <a:rPr lang="en-US" sz="2400" dirty="0"/>
              <a:t>        </a:t>
            </a:r>
          </a:p>
          <a:p>
            <a:r>
              <a:rPr lang="en-US" sz="2400" dirty="0"/>
              <a:t> </a:t>
            </a:r>
            <a:r>
              <a:rPr lang="en-US" sz="2400" b="1" dirty="0">
                <a:solidFill>
                  <a:schemeClr val="tx1"/>
                </a:solidFill>
              </a:rPr>
              <a:t>STUDENT NAME:</a:t>
            </a:r>
          </a:p>
          <a:p>
            <a:r>
              <a:rPr lang="en-US" sz="2400" b="1" dirty="0">
                <a:solidFill>
                  <a:schemeClr val="tx1"/>
                </a:solidFill>
              </a:rPr>
              <a:t>        STUDENT ID:</a:t>
            </a:r>
          </a:p>
          <a:p>
            <a:r>
              <a:rPr lang="en-US" sz="2400" b="1" dirty="0">
                <a:solidFill>
                  <a:schemeClr val="tx1"/>
                </a:solidFill>
              </a:rPr>
              <a:t>      SUPERVISOR: </a:t>
            </a:r>
          </a:p>
          <a:p>
            <a:r>
              <a:rPr lang="en-US" sz="2400" b="1" dirty="0">
                <a:solidFill>
                  <a:schemeClr val="tx1"/>
                </a:solidFill>
              </a:rPr>
              <a:t>DATE:</a:t>
            </a:r>
          </a:p>
        </p:txBody>
      </p:sp>
      <p:pic>
        <p:nvPicPr>
          <p:cNvPr id="3" name="Picture 2" descr="page1image46076592">
            <a:extLst>
              <a:ext uri="{FF2B5EF4-FFF2-40B4-BE49-F238E27FC236}">
                <a16:creationId xmlns:a16="http://schemas.microsoft.com/office/drawing/2014/main" id="{10099CAD-843B-C8C2-9825-8AA04B27B7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228600"/>
            <a:ext cx="1981200" cy="17755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marL="0" lvl="0" indent="0" algn="just">
              <a:lnSpc>
                <a:spcPct val="17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2800" b="1" dirty="0">
                <a:solidFill>
                  <a:prstClr val="black"/>
                </a:solidFill>
                <a:latin typeface="+mj-lt"/>
                <a:ea typeface="Calibri"/>
                <a:cs typeface="Arial" pitchFamily="34" charset="0"/>
              </a:rPr>
              <a:t>                              1.0 INTRODUCTION </a:t>
            </a:r>
          </a:p>
          <a:p>
            <a:pPr marL="0" indent="0" algn="just">
              <a:lnSpc>
                <a:spcPct val="17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2800" b="1" dirty="0">
                <a:solidFill>
                  <a:prstClr val="black"/>
                </a:solidFill>
                <a:latin typeface="+mj-lt"/>
                <a:ea typeface="Calibri"/>
                <a:cs typeface="Arial" pitchFamily="34" charset="0"/>
              </a:rPr>
              <a:t>1.1 Overview</a:t>
            </a:r>
          </a:p>
          <a:p>
            <a:pPr marL="0" indent="0" algn="just">
              <a:lnSpc>
                <a:spcPct val="17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kumimoji="0" lang="en-US" altLang="en-US" sz="2800" b="1" i="0" u="none" strike="noStrike" cap="none" normalizeH="0" baseline="0" dirty="0">
                <a:ln>
                  <a:noFill/>
                </a:ln>
                <a:solidFill>
                  <a:prstClr val="black"/>
                </a:solidFill>
                <a:effectLst/>
                <a:latin typeface="+mj-lt"/>
                <a:ea typeface="Calibri"/>
                <a:cs typeface="Arial" pitchFamily="34" charset="0"/>
              </a:rPr>
              <a:t>1.2 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Background of the study</a:t>
            </a:r>
          </a:p>
          <a:p>
            <a:pPr marL="0" indent="0" algn="just">
              <a:lnSpc>
                <a:spcPct val="17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2800" b="1" dirty="0">
                <a:solidFill>
                  <a:prstClr val="black"/>
                </a:solidFill>
                <a:latin typeface="+mj-lt"/>
                <a:ea typeface="Calibri"/>
                <a:cs typeface="Arial" pitchFamily="34" charset="0"/>
              </a:rPr>
              <a:t>1.2 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Importance &amp; relevance of the research </a:t>
            </a:r>
          </a:p>
          <a:p>
            <a:pPr marL="0" lvl="0" indent="0" algn="just">
              <a:lnSpc>
                <a:spcPct val="170000"/>
              </a:lnSpc>
              <a:spcBef>
                <a:spcPts val="0"/>
              </a:spcBef>
              <a:spcAft>
                <a:spcPts val="1000"/>
              </a:spcAft>
              <a:buNone/>
            </a:pPr>
            <a:endParaRPr lang="en-US" sz="2800" b="1" dirty="0">
              <a:solidFill>
                <a:prstClr val="black"/>
              </a:solidFill>
              <a:latin typeface="+mj-lt"/>
              <a:ea typeface="Calibri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724018"/>
            <a:ext cx="9144000" cy="6133982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285750" indent="-28575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Clearly define the research problem</a:t>
            </a:r>
            <a:b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b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Why is this problem important? </a:t>
            </a:r>
            <a:b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b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br>
              <a:rPr lang="en-US" sz="1700" dirty="0">
                <a:solidFill>
                  <a:prstClr val="black"/>
                </a:solidFill>
                <a:ea typeface="Calibri"/>
                <a:cs typeface="Times New Roman"/>
              </a:rPr>
            </a:b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76201"/>
            <a:ext cx="9144000" cy="80021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endParaRPr lang="en-US" b="1" dirty="0"/>
          </a:p>
          <a:p>
            <a:r>
              <a:rPr lang="en-US" b="1" dirty="0"/>
              <a:t>                                                        </a:t>
            </a:r>
            <a:r>
              <a:rPr lang="en-US" sz="2800" b="1" dirty="0"/>
              <a:t>1.3 Problem Statement </a:t>
            </a:r>
            <a:endParaRPr lang="en-US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701040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lnSpc>
                <a:spcPct val="170000"/>
              </a:lnSpc>
              <a:buNone/>
            </a:pP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marL="0" indent="0">
              <a:lnSpc>
                <a:spcPct val="170000"/>
              </a:lnSpc>
              <a:buNone/>
            </a:pP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marL="0" indent="0">
              <a:lnSpc>
                <a:spcPct val="170000"/>
              </a:lnSpc>
              <a:buNone/>
            </a:pPr>
            <a:endParaRPr lang="en-US" sz="7200" dirty="0">
              <a:latin typeface="Arial" pitchFamily="34" charset="0"/>
              <a:cs typeface="Arial" pitchFamily="34" charset="0"/>
            </a:endParaRPr>
          </a:p>
          <a:p>
            <a:pPr marL="0" indent="0">
              <a:lnSpc>
                <a:spcPct val="170000"/>
              </a:lnSpc>
              <a:buNone/>
            </a:pPr>
            <a:endParaRPr lang="en-US" sz="7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286000" y="28545"/>
            <a:ext cx="339868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>
                <a:solidFill>
                  <a:prstClr val="black"/>
                </a:solidFill>
                <a:ea typeface="Calibri"/>
                <a:cs typeface="Times New Roman"/>
              </a:rPr>
              <a:t>1.4 General Objective</a:t>
            </a:r>
            <a:endParaRPr lang="en-US" sz="2800" dirty="0"/>
          </a:p>
        </p:txBody>
      </p:sp>
      <p:sp>
        <p:nvSpPr>
          <p:cNvPr id="4" name="Rectangle 3"/>
          <p:cNvSpPr/>
          <p:nvPr/>
        </p:nvSpPr>
        <p:spPr>
          <a:xfrm>
            <a:off x="685800" y="1219200"/>
            <a:ext cx="8001000" cy="369947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lvl="0">
              <a:spcBef>
                <a:spcPct val="20000"/>
              </a:spcBef>
            </a:pPr>
            <a:r>
              <a:rPr lang="en-US" sz="2800" b="1" dirty="0">
                <a:solidFill>
                  <a:prstClr val="black"/>
                </a:solidFill>
                <a:latin typeface="+mj-lt"/>
                <a:cs typeface="Arial" pitchFamily="34" charset="0"/>
              </a:rPr>
              <a:t>1.4.1 Specific Objectives</a:t>
            </a:r>
          </a:p>
          <a:p>
            <a:pPr marL="342900" lvl="0" indent="-342900">
              <a:spcBef>
                <a:spcPct val="20000"/>
              </a:spcBef>
              <a:buAutoNum type="arabicPeriod"/>
            </a:pPr>
            <a:r>
              <a:rPr lang="en-US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…</a:t>
            </a:r>
          </a:p>
          <a:p>
            <a:pPr lvl="0">
              <a:spcBef>
                <a:spcPct val="20000"/>
              </a:spcBef>
            </a:pPr>
            <a:r>
              <a:rPr lang="en-US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2. …</a:t>
            </a:r>
          </a:p>
          <a:p>
            <a:pPr lvl="0">
              <a:spcBef>
                <a:spcPct val="20000"/>
              </a:spcBef>
            </a:pPr>
            <a:r>
              <a:rPr lang="en-US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3. … </a:t>
            </a:r>
          </a:p>
          <a:p>
            <a:pPr lvl="0">
              <a:spcBef>
                <a:spcPct val="20000"/>
              </a:spcBef>
            </a:pPr>
            <a:endParaRPr lang="en-US" b="1" dirty="0">
              <a:solidFill>
                <a:prstClr val="black"/>
              </a:solidFill>
            </a:endParaRPr>
          </a:p>
          <a:p>
            <a:pPr lvl="0">
              <a:spcBef>
                <a:spcPct val="20000"/>
              </a:spcBef>
            </a:pPr>
            <a:r>
              <a:rPr lang="en-US" sz="2800" b="1" dirty="0">
                <a:solidFill>
                  <a:prstClr val="black"/>
                </a:solidFill>
              </a:rPr>
              <a:t>1.4.2 Research Questions </a:t>
            </a:r>
          </a:p>
          <a:p>
            <a:pPr lvl="0">
              <a:spcBef>
                <a:spcPct val="20000"/>
              </a:spcBef>
            </a:pPr>
            <a:r>
              <a:rPr lang="en-US" dirty="0">
                <a:solidFill>
                  <a:prstClr val="black"/>
                </a:solidFill>
              </a:rPr>
              <a:t>1. …</a:t>
            </a:r>
          </a:p>
          <a:p>
            <a:pPr lvl="0">
              <a:spcBef>
                <a:spcPct val="20000"/>
              </a:spcBef>
            </a:pPr>
            <a:r>
              <a:rPr lang="en-US" dirty="0">
                <a:solidFill>
                  <a:prstClr val="black"/>
                </a:solidFill>
              </a:rPr>
              <a:t>2. …</a:t>
            </a:r>
          </a:p>
          <a:p>
            <a:pPr lvl="0">
              <a:spcBef>
                <a:spcPct val="20000"/>
              </a:spcBef>
            </a:pPr>
            <a:r>
              <a:rPr lang="en-US" dirty="0">
                <a:solidFill>
                  <a:prstClr val="black"/>
                </a:solidFill>
              </a:rPr>
              <a:t>3. …</a:t>
            </a:r>
          </a:p>
          <a:p>
            <a:pPr lvl="0">
              <a:spcBef>
                <a:spcPct val="20000"/>
              </a:spcBef>
            </a:pPr>
            <a:endParaRPr lang="en-US" b="1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3063" y="0"/>
            <a:ext cx="9144000" cy="137160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US" sz="2800" b="1" dirty="0">
                <a:cs typeface="Arial" pitchFamily="34" charset="0"/>
              </a:rPr>
              <a:t>2.0 LITERATURE REVIEW</a:t>
            </a:r>
            <a:endParaRPr lang="en-US" sz="2800" b="1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0" y="1371600"/>
            <a:ext cx="9144000" cy="556260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marR="0" indent="0" algn="just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2400" b="1" dirty="0">
                <a:cs typeface="Arial" pitchFamily="34" charset="0"/>
              </a:rPr>
              <a:t>2.1 Overview (A short Note)</a:t>
            </a:r>
            <a:endParaRPr lang="en-US" sz="2400" b="1" dirty="0">
              <a:latin typeface="+mj-lt"/>
            </a:endParaRPr>
          </a:p>
          <a:p>
            <a:pPr marL="0" marR="0" indent="0" algn="just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endParaRPr lang="en-US" sz="2400" b="1" dirty="0">
              <a:latin typeface="+mj-lt"/>
            </a:endParaRPr>
          </a:p>
          <a:p>
            <a:pPr marL="0" marR="0" indent="0" algn="just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endParaRPr lang="en-US" sz="2400" b="1" dirty="0">
              <a:latin typeface="+mj-lt"/>
            </a:endParaRPr>
          </a:p>
          <a:p>
            <a:pPr marL="0" marR="0" indent="0" algn="just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2400" b="1" dirty="0">
                <a:latin typeface="+mj-lt"/>
              </a:rPr>
              <a:t>2.2 Research Gaps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1900" dirty="0"/>
              <a:t>  </a:t>
            </a:r>
            <a:endParaRPr lang="en-US" sz="2600" dirty="0">
              <a:latin typeface="Arial" pitchFamily="34" charset="0"/>
              <a:ea typeface="Calibri"/>
              <a:cs typeface="Arial" pitchFamily="34" charset="0"/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marR="0" indent="0" algn="just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2800" b="1" dirty="0">
                <a:latin typeface="+mj-lt"/>
                <a:ea typeface="Calibri"/>
                <a:cs typeface="Arial" pitchFamily="34" charset="0"/>
              </a:rPr>
              <a:t>                             3.0 METHODOLOGY</a:t>
            </a:r>
          </a:p>
          <a:p>
            <a:pPr marL="0" marR="0" indent="0" algn="just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endParaRPr lang="en-US" sz="2800" b="1" dirty="0">
              <a:latin typeface="+mj-lt"/>
              <a:ea typeface="Calibri"/>
              <a:cs typeface="Arial" pitchFamily="34" charset="0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200" b="1" dirty="0"/>
              <a:t>Project design and approach (e.g., system development, data analysis)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200" b="1" dirty="0"/>
              <a:t>Tools and technologies to be used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200" b="1" dirty="0"/>
              <a:t>Data collection methods (if applicable)</a:t>
            </a:r>
            <a:endParaRPr lang="en-US" sz="2200" b="1" dirty="0">
              <a:latin typeface="+mj-lt"/>
              <a:ea typeface="Calibri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7BDC5D-CBFE-9C86-0EEE-685CB7E08C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491B96-8BB1-57C1-7D86-08B3D2F308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AB8B35-4D4B-2C69-9B21-C125ACD594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marR="0" indent="0" algn="just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2800" b="1" dirty="0">
                <a:latin typeface="+mj-lt"/>
                <a:ea typeface="Calibri"/>
                <a:cs typeface="Arial" pitchFamily="34" charset="0"/>
              </a:rPr>
              <a:t>                       3.0 MATERIALS AND METHODS Con’td</a:t>
            </a:r>
          </a:p>
          <a:p>
            <a:pPr marL="0" indent="0" algn="ctr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endParaRPr lang="en-US" sz="2400" b="1" i="1" dirty="0">
              <a:latin typeface="+mj-lt"/>
              <a:ea typeface="Calibri"/>
              <a:cs typeface="Arial" pitchFamily="34" charset="0"/>
            </a:endParaRP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400" dirty="0"/>
              <a:t>System architecture, frameworks, or algorithms</a:t>
            </a: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400" dirty="0"/>
              <a:t>Workflow diagrams, models, or use cases</a:t>
            </a:r>
            <a:endParaRPr lang="en-US" sz="2400" i="1" dirty="0">
              <a:latin typeface="+mj-lt"/>
              <a:ea typeface="Calibri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47908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8CB454-1F78-FFB8-5978-5F69B3C3D1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6B4267-923C-FD04-E6B0-6CD0461B03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98C51B-6D94-4B33-75B7-D33DC5D4D1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marR="0" indent="0" algn="just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2800" b="1" dirty="0">
                <a:latin typeface="+mj-lt"/>
                <a:ea typeface="Calibri"/>
                <a:cs typeface="Arial" pitchFamily="34" charset="0"/>
              </a:rPr>
              <a:t>                           4.0 </a:t>
            </a:r>
            <a:r>
              <a:rPr lang="en-US" sz="2800" b="1" dirty="0"/>
              <a:t>Results &amp; Findings</a:t>
            </a:r>
          </a:p>
          <a:p>
            <a:pPr marL="0" marR="0" indent="0" algn="just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endParaRPr lang="en-US" sz="2800" b="1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Key results (charts, graphs, tables)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Explain what the findings mean </a:t>
            </a:r>
          </a:p>
          <a:p>
            <a:pPr marL="0" marR="0" indent="0" algn="just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7024506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303415-A1B4-E090-B1B6-6E3AE8817B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CD67A36-133F-A5C4-B89B-A5363AAB16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lvl="0" indent="0">
              <a:lnSpc>
                <a:spcPct val="15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+mj-lt"/>
                <a:cs typeface="Arial" pitchFamily="34" charset="0"/>
              </a:rPr>
              <a:t>                 </a:t>
            </a:r>
          </a:p>
          <a:p>
            <a:pPr marL="0" lvl="0" indent="0">
              <a:lnSpc>
                <a:spcPct val="15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+mj-lt"/>
                <a:cs typeface="Arial" pitchFamily="34" charset="0"/>
              </a:rPr>
              <a:t>                                 5.0 </a:t>
            </a:r>
            <a:r>
              <a:rPr lang="en-US" sz="2800" b="1" dirty="0"/>
              <a:t>Discussion &amp; Analysis</a:t>
            </a:r>
            <a:r>
              <a:rPr lang="en-US" sz="2800" b="1" dirty="0">
                <a:solidFill>
                  <a:srgbClr val="000000"/>
                </a:solidFill>
                <a:latin typeface="+mj-lt"/>
                <a:cs typeface="Arial" pitchFamily="34" charset="0"/>
              </a:rPr>
              <a:t> </a:t>
            </a:r>
          </a:p>
          <a:p>
            <a:pPr marL="0" lvl="0" indent="0">
              <a:lnSpc>
                <a:spcPct val="150000"/>
              </a:lnSpc>
              <a:buNone/>
            </a:pPr>
            <a:endParaRPr lang="en-US" sz="2800" b="1" dirty="0">
              <a:solidFill>
                <a:srgbClr val="000000"/>
              </a:solidFill>
              <a:latin typeface="+mj-lt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Interpretation of results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How do they compare to existing studies? </a:t>
            </a:r>
          </a:p>
          <a:p>
            <a:pPr marL="0" lvl="0" indent="0">
              <a:lnSpc>
                <a:spcPct val="150000"/>
              </a:lnSpc>
              <a:buNone/>
            </a:pPr>
            <a:endParaRPr lang="en-US" sz="2800" b="1" dirty="0">
              <a:solidFill>
                <a:srgbClr val="000000"/>
              </a:solidFill>
              <a:latin typeface="+mj-lt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23390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F8948B-E021-07BC-5031-54F5316F8B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8A7F13A-8E5A-2D89-D589-5AA8F1A8F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lvl="0" indent="0">
              <a:lnSpc>
                <a:spcPct val="15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+mj-lt"/>
                <a:cs typeface="Arial" pitchFamily="34" charset="0"/>
              </a:rPr>
              <a:t>                 </a:t>
            </a:r>
          </a:p>
          <a:p>
            <a:pPr marL="0" lvl="0" indent="0">
              <a:lnSpc>
                <a:spcPct val="15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+mj-lt"/>
                <a:cs typeface="Arial" pitchFamily="34" charset="0"/>
              </a:rPr>
              <a:t>                     6.0 </a:t>
            </a:r>
            <a:r>
              <a:rPr lang="en-US" sz="2800" b="1" dirty="0"/>
              <a:t>Conclusion &amp; Recommendations</a:t>
            </a:r>
            <a:endParaRPr lang="en-US" sz="2800" b="1" dirty="0">
              <a:solidFill>
                <a:srgbClr val="000000"/>
              </a:solidFill>
              <a:latin typeface="+mj-lt"/>
              <a:cs typeface="Arial" pitchFamily="34" charset="0"/>
            </a:endParaRPr>
          </a:p>
          <a:p>
            <a:pPr marL="0" lvl="0" indent="0">
              <a:lnSpc>
                <a:spcPct val="150000"/>
              </a:lnSpc>
              <a:buNone/>
            </a:pPr>
            <a:endParaRPr lang="en-US" sz="2800" b="1" dirty="0">
              <a:solidFill>
                <a:srgbClr val="000000"/>
              </a:solidFill>
              <a:latin typeface="+mj-lt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en-US" sz="2400" dirty="0"/>
              <a:t>Summary of key findings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en-US" sz="2400" dirty="0"/>
              <a:t>Implications for research, industry, or policy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en-US" sz="2400" dirty="0"/>
              <a:t>Future research recommendations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lvl="0" indent="0">
              <a:lnSpc>
                <a:spcPct val="150000"/>
              </a:lnSpc>
              <a:buNone/>
            </a:pPr>
            <a:endParaRPr lang="en-US" sz="2800" b="1" dirty="0">
              <a:solidFill>
                <a:srgbClr val="000000"/>
              </a:solidFill>
              <a:latin typeface="+mj-lt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45587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lvl="0" indent="0">
              <a:lnSpc>
                <a:spcPct val="15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+mj-lt"/>
                <a:cs typeface="Arial" pitchFamily="34" charset="0"/>
              </a:rPr>
              <a:t>                                       7.0 REFERENCES</a:t>
            </a:r>
          </a:p>
        </p:txBody>
      </p:sp>
    </p:spTree>
    <p:extLst>
      <p:ext uri="{BB962C8B-B14F-4D97-AF65-F5344CB8AC3E}">
        <p14:creationId xmlns:p14="http://schemas.microsoft.com/office/powerpoint/2010/main" val="14120942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9666</TotalTime>
  <Words>234</Words>
  <Application>Microsoft Office PowerPoint</Application>
  <PresentationFormat>On-screen Show (4:3)</PresentationFormat>
  <Paragraphs>71</Paragraphs>
  <Slides>11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    TOPIC TITLE</vt:lpstr>
      <vt:lpstr>PowerPoint Presentation</vt:lpstr>
      <vt:lpstr>Clearly define the research problem  Why is this problem important?    </vt:lpstr>
      <vt:lpstr>PowerPoint Presentation</vt:lpstr>
      <vt:lpstr>2.0 LITERATURE REVIEW</vt:lpstr>
      <vt:lpstr>   </vt:lpstr>
      <vt:lpstr>   </vt:lpstr>
      <vt:lpstr>   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GROWTH &amp; DEVELOPMENT STRATEGIES</dc:title>
  <dc:creator>FUNYINA</dc:creator>
  <cp:lastModifiedBy>moses mupeta</cp:lastModifiedBy>
  <cp:revision>338</cp:revision>
  <dcterms:created xsi:type="dcterms:W3CDTF">2010-01-17T18:16:26Z</dcterms:created>
  <dcterms:modified xsi:type="dcterms:W3CDTF">2025-02-06T19:39:38Z</dcterms:modified>
</cp:coreProperties>
</file>